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1" r:id="rId9"/>
    <p:sldId id="1147" r:id="rId10"/>
    <p:sldId id="1148" r:id="rId11"/>
    <p:sldId id="114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963869"/>
            <a:ext cx="11521280" cy="5405839"/>
          </a:xfrm>
          <a:prstGeom prst="rect">
            <a:avLst/>
          </a:prstGeom>
        </p:spPr>
      </p:pic>
      <p:sp>
        <p:nvSpPr>
          <p:cNvPr id="4" name="内容占位符 1"/>
          <p:cNvSpPr>
            <a:spLocks noGrp="1"/>
          </p:cNvSpPr>
          <p:nvPr>
            <p:ph idx="1"/>
          </p:nvPr>
        </p:nvSpPr>
        <p:spPr>
          <a:xfrm>
            <a:off x="360854" y="1375023"/>
            <a:ext cx="11485848" cy="5078313"/>
          </a:xfrm>
        </p:spPr>
        <p:txBody>
          <a:bodyPr/>
          <a:lstStyle/>
          <a:p>
            <a:pPr hangingPunct="0">
              <a:spcAft>
                <a:spcPts val="0"/>
              </a:spcAft>
            </a:pPr>
            <a:r>
              <a:rPr lang="en-US" altLang="zh-CN" b="1">
                <a:latin typeface="Times New Roman" panose="02020603050405020304" pitchFamily="18" charset="0"/>
                <a:ea typeface="宋体" panose="02010600030101010101" pitchFamily="2" charset="-122"/>
                <a:cs typeface="Times New Roman" panose="02020603050405020304" pitchFamily="18" charset="0"/>
              </a:rPr>
              <a:t> For example, it can tell if someone has a breathing disease with 93</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 accuracy</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准确</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 which is better than many human doctors. </a:t>
            </a:r>
            <a:endParaRPr lang="zh-CN" altLang="zh-CN" sz="10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例如</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它可以以</a:t>
            </a:r>
            <a:r>
              <a:rPr lang="en-US" altLang="zh-CN" b="1">
                <a:latin typeface="Times New Roman" panose="02020603050405020304" pitchFamily="18" charset="0"/>
                <a:ea typeface="宋体" panose="02010600030101010101" pitchFamily="2" charset="-122"/>
                <a:cs typeface="Times New Roman" panose="02020603050405020304" pitchFamily="18" charset="0"/>
              </a:rPr>
              <a:t>93</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的准确率判断某人是否患有呼吸系统疾病</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这比许多人类医生都要好。</a:t>
            </a:r>
            <a:endParaRPr lang="zh-CN" altLang="zh-CN" sz="10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latin typeface="Times New Roman" panose="02020603050405020304" pitchFamily="18" charset="0"/>
                <a:ea typeface="黑体" panose="02010609060101010101" pitchFamily="49" charset="-122"/>
                <a:cs typeface="Times New Roman" panose="02020603050405020304" pitchFamily="18" charset="0"/>
              </a:rPr>
              <a:t>            </a:t>
            </a:r>
            <a:r>
              <a:rPr lang="zh-CN" altLang="zh-CN" b="1">
                <a:latin typeface="Times New Roman" panose="02020603050405020304" pitchFamily="18" charset="0"/>
                <a:ea typeface="宋体" panose="02010600030101010101" pitchFamily="2" charset="-122"/>
                <a:cs typeface="Times New Roman" panose="02020603050405020304" pitchFamily="18" charset="0"/>
              </a:rPr>
              <a:t>本句是主从复合句。</a:t>
            </a:r>
            <a:r>
              <a:rPr lang="en-US" altLang="zh-CN" b="1">
                <a:latin typeface="Times New Roman" panose="02020603050405020304" pitchFamily="18" charset="0"/>
                <a:ea typeface="宋体" panose="02010600030101010101" pitchFamily="2" charset="-122"/>
                <a:cs typeface="Times New Roman" panose="02020603050405020304" pitchFamily="18" charset="0"/>
              </a:rPr>
              <a:t>if someone has a breathing disease with 93</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 accuracy</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准确</a:t>
            </a:r>
            <a:r>
              <a:rPr lang="zh-CN" altLang="zh-CN" b="1">
                <a:latin typeface="Times New Roman" panose="02020603050405020304" pitchFamily="18" charset="0"/>
                <a:ea typeface="宋体" panose="02010600030101010101" pitchFamily="2" charset="-122"/>
                <a:cs typeface="Times New Roman" panose="02020603050405020304" pitchFamily="18" charset="0"/>
              </a:rPr>
              <a:t>）是</a:t>
            </a:r>
            <a:r>
              <a:rPr lang="en-US" altLang="zh-CN" b="1">
                <a:latin typeface="Times New Roman" panose="02020603050405020304" pitchFamily="18" charset="0"/>
                <a:ea typeface="宋体" panose="02010600030101010101" pitchFamily="2" charset="-122"/>
                <a:cs typeface="Times New Roman" panose="02020603050405020304" pitchFamily="18" charset="0"/>
              </a:rPr>
              <a:t>if</a:t>
            </a:r>
            <a:r>
              <a:rPr lang="zh-CN" altLang="zh-CN" b="1">
                <a:latin typeface="Times New Roman" panose="02020603050405020304" pitchFamily="18" charset="0"/>
                <a:ea typeface="宋体" panose="02010600030101010101" pitchFamily="2" charset="-122"/>
                <a:cs typeface="Times New Roman" panose="02020603050405020304" pitchFamily="18" charset="0"/>
              </a:rPr>
              <a:t>引导的宾语从句</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作动词</a:t>
            </a:r>
            <a:r>
              <a:rPr lang="en-US" altLang="zh-CN" b="1">
                <a:latin typeface="Times New Roman" panose="02020603050405020304" pitchFamily="18" charset="0"/>
                <a:ea typeface="宋体" panose="02010600030101010101" pitchFamily="2" charset="-122"/>
                <a:cs typeface="Times New Roman" panose="02020603050405020304" pitchFamily="18" charset="0"/>
              </a:rPr>
              <a:t>tell</a:t>
            </a:r>
            <a:r>
              <a:rPr lang="zh-CN" altLang="zh-CN" b="1">
                <a:latin typeface="Times New Roman" panose="02020603050405020304" pitchFamily="18" charset="0"/>
                <a:ea typeface="宋体" panose="02010600030101010101" pitchFamily="2" charset="-122"/>
                <a:cs typeface="Times New Roman" panose="02020603050405020304" pitchFamily="18" charset="0"/>
              </a:rPr>
              <a:t>的宾语；</a:t>
            </a:r>
            <a:r>
              <a:rPr lang="en-US" altLang="zh-CN" b="1">
                <a:latin typeface="Times New Roman" panose="02020603050405020304" pitchFamily="18" charset="0"/>
                <a:ea typeface="宋体" panose="02010600030101010101" pitchFamily="2" charset="-122"/>
                <a:cs typeface="Times New Roman" panose="02020603050405020304" pitchFamily="18" charset="0"/>
              </a:rPr>
              <a:t>which is better than many human doctors</a:t>
            </a:r>
            <a:r>
              <a:rPr lang="zh-CN" altLang="zh-CN" b="1">
                <a:latin typeface="Times New Roman" panose="02020603050405020304" pitchFamily="18" charset="0"/>
                <a:ea typeface="宋体" panose="02010600030101010101" pitchFamily="2" charset="-122"/>
                <a:cs typeface="Times New Roman" panose="02020603050405020304" pitchFamily="18" charset="0"/>
              </a:rPr>
              <a:t>是</a:t>
            </a:r>
            <a:r>
              <a:rPr lang="en-US" altLang="zh-CN" b="1">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a:latin typeface="Times New Roman" panose="02020603050405020304" pitchFamily="18" charset="0"/>
                <a:ea typeface="宋体" panose="02010600030101010101" pitchFamily="2" charset="-122"/>
                <a:cs typeface="Times New Roman" panose="02020603050405020304" pitchFamily="18" charset="0"/>
              </a:rPr>
              <a:t>引导的非限制性定语从句</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a:latin typeface="Times New Roman" panose="02020603050405020304" pitchFamily="18" charset="0"/>
                <a:ea typeface="宋体" panose="02010600030101010101" pitchFamily="2" charset="-122"/>
                <a:cs typeface="Times New Roman" panose="02020603050405020304" pitchFamily="18" charset="0"/>
              </a:rPr>
              <a:t>which</a:t>
            </a:r>
            <a:r>
              <a:rPr lang="zh-CN" altLang="zh-CN" b="1">
                <a:latin typeface="Times New Roman" panose="02020603050405020304" pitchFamily="18" charset="0"/>
                <a:ea typeface="宋体" panose="02010600030101010101" pitchFamily="2" charset="-122"/>
                <a:cs typeface="Times New Roman" panose="02020603050405020304" pitchFamily="18" charset="0"/>
              </a:rPr>
              <a:t>代替前面的内容</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并在从句中作主语</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如：</a:t>
            </a:r>
            <a:r>
              <a:rPr lang="en-US" altLang="zh-CN" b="1">
                <a:latin typeface="Times New Roman" panose="02020603050405020304" pitchFamily="18" charset="0"/>
                <a:ea typeface="宋体" panose="02010600030101010101" pitchFamily="2" charset="-122"/>
                <a:cs typeface="Times New Roman" panose="02020603050405020304" pitchFamily="18" charset="0"/>
              </a:rPr>
              <a:t>He passed the exam, which made his parents very pleased.</a:t>
            </a:r>
            <a:r>
              <a:rPr lang="zh-CN" altLang="zh-CN" b="1">
                <a:latin typeface="Times New Roman" panose="02020603050405020304" pitchFamily="18" charset="0"/>
                <a:ea typeface="宋体" panose="02010600030101010101" pitchFamily="2" charset="-122"/>
                <a:cs typeface="Times New Roman" panose="02020603050405020304" pitchFamily="18" charset="0"/>
              </a:rPr>
              <a:t>他通过了考试</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他的父母很</a:t>
            </a:r>
            <a:r>
              <a:rPr lang="zh-CN" altLang="zh-CN" b="1">
                <a:latin typeface="Times New Roman" panose="02020603050405020304" pitchFamily="18" charset="0"/>
                <a:ea typeface="宋体" panose="02010600030101010101" pitchFamily="2" charset="-122"/>
                <a:cs typeface="Times New Roman" panose="02020603050405020304" pitchFamily="18" charset="0"/>
              </a:rPr>
              <a:t>满意</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212015" y="831112"/>
            <a:ext cx="2452803" cy="586541"/>
          </a:xfrm>
          <a:prstGeom prst="rect">
            <a:avLst/>
          </a:prstGeom>
        </p:spPr>
      </p:pic>
      <p:pic>
        <p:nvPicPr>
          <p:cNvPr id="6" name="译文.eps" descr="id:2147489798;FounderCES"/>
          <p:cNvPicPr/>
          <p:nvPr/>
        </p:nvPicPr>
        <p:blipFill>
          <a:blip r:embed="rId4"/>
          <a:stretch>
            <a:fillRect/>
          </a:stretch>
        </p:blipFill>
        <p:spPr>
          <a:xfrm>
            <a:off x="343993" y="2659592"/>
            <a:ext cx="949286" cy="293472"/>
          </a:xfrm>
          <a:prstGeom prst="rect">
            <a:avLst/>
          </a:prstGeom>
        </p:spPr>
      </p:pic>
      <p:pic>
        <p:nvPicPr>
          <p:cNvPr id="7" name="分析.eps" descr="id:2147489805;FounderCES"/>
          <p:cNvPicPr/>
          <p:nvPr/>
        </p:nvPicPr>
        <p:blipFill>
          <a:blip r:embed="rId5"/>
          <a:stretch>
            <a:fillRect/>
          </a:stretch>
        </p:blipFill>
        <p:spPr>
          <a:xfrm>
            <a:off x="330811" y="3771980"/>
            <a:ext cx="949286" cy="293472"/>
          </a:xfrm>
          <a:prstGeom prst="rect">
            <a:avLst/>
          </a:prstGeom>
        </p:spPr>
      </p:pic>
    </p:spTree>
    <p:extLst>
      <p:ext uri="{BB962C8B-B14F-4D97-AF65-F5344CB8AC3E}">
        <p14:creationId xmlns:p14="http://schemas.microsoft.com/office/powerpoint/2010/main" val="1255128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34566" y="1119505"/>
            <a:ext cx="11521280" cy="1157367"/>
          </a:xfrm>
          <a:prstGeom prst="rect">
            <a:avLst/>
          </a:prstGeom>
        </p:spPr>
      </p:pic>
      <p:sp>
        <p:nvSpPr>
          <p:cNvPr id="4" name="内容占位符 1"/>
          <p:cNvSpPr>
            <a:spLocks noGrp="1"/>
          </p:cNvSpPr>
          <p:nvPr>
            <p:ph idx="1"/>
          </p:nvPr>
        </p:nvSpPr>
        <p:spPr>
          <a:xfrm>
            <a:off x="360854" y="112027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清华大学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医院利用人工智能技术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提升医疗服务质量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更好地服务社会。我们也应正确认识使用并创新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科学技术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5" name="素养考向.eps" descr="id:2147489812;FounderCES"/>
          <p:cNvPicPr/>
          <p:nvPr/>
        </p:nvPicPr>
        <p:blipFill>
          <a:blip r:embed="rId3"/>
          <a:stretch>
            <a:fillRect/>
          </a:stretch>
        </p:blipFill>
        <p:spPr>
          <a:xfrm>
            <a:off x="325139" y="1264286"/>
            <a:ext cx="2097578" cy="411077"/>
          </a:xfrm>
          <a:prstGeom prst="rect">
            <a:avLst/>
          </a:prstGeom>
        </p:spPr>
      </p:pic>
    </p:spTree>
    <p:extLst>
      <p:ext uri="{BB962C8B-B14F-4D97-AF65-F5344CB8AC3E}">
        <p14:creationId xmlns:p14="http://schemas.microsoft.com/office/powerpoint/2010/main" val="927734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66645"/>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介绍了清华大学于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月成立的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清华人工智能医院。该医院利用智能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技术提升医疗服务质量并降低成本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惠及农村地区居民</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其核心紫荆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医生可处理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个医疗领域的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多种疾病。</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87344" y="908720"/>
            <a:ext cx="11815723" cy="1605868"/>
          </a:xfrm>
          <a:prstGeom prst="rect">
            <a:avLst/>
          </a:prstGeom>
        </p:spPr>
      </p:pic>
      <p:pic>
        <p:nvPicPr>
          <p:cNvPr id="4" name="图片 3"/>
          <p:cNvPicPr>
            <a:picLocks noChangeAspect="1"/>
          </p:cNvPicPr>
          <p:nvPr/>
        </p:nvPicPr>
        <p:blipFill>
          <a:blip r:embed="rId3"/>
          <a:stretch>
            <a:fillRect/>
          </a:stretch>
        </p:blipFill>
        <p:spPr>
          <a:xfrm>
            <a:off x="490603" y="2665191"/>
            <a:ext cx="1932195" cy="44889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hospital uses smart AI technology to make medical care better and cheaper, especially for people who live in the countryside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hospital will develop in two periods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 it will test its AI system in different parts of Beijing Tsinghua Changgung Hospital, like the general medicine, eye care, and breathing disease departments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it wants to become a big hospital that mixes AI, medical treatment, teaching, and research together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goal is to train doctors to work better with AI and solve the problem that medical workers are needed in small towns and villages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6141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Tsinghua University started a new AI hospital called Tsinghua AI Agent Hospital in April, The most important technology is the Zijing AI Doctor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by Tsinghua’s research group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AI can deal with more than 300 diseases in 21 different medical areas, such as lung cancer and eye troubles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 it can tell if someone has a breathing disease with 93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accuracy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准确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is better than many human doctors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AI learns by practicing in a fake hospital that works 100 times faster than real life, so it gets a lot of experience in just a few days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2294"/>
          </a:xfrm>
        </p:spPr>
        <p:txBody>
          <a:bodyPr/>
          <a:lstStyle/>
          <a:p>
            <a:pPr indent="609600" hangingPunct="0">
              <a:lnSpc>
                <a:spcPct val="13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AI doctor helps human doctors by looking at how patients feel, suggesting ways to treat them, and checking on patients after they leave the hospital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Tsinghua’s medical leader, Wong Tien Yin, says AI is just a helper for doctors, not a replacement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 have special skills like understanding patients’ feelings and thinking carefully, and these can’t be replaced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keep patients’ information safe, all their data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looked after carefully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system also follows the newest medical rules to avoid mistakes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future, Tsinghua wants to make this AI hospital bigger all over the world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will change to fit different countries’ medical rules while sharing useful knowledge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lnSpc>
                <a:spcPct val="130000"/>
              </a:lnSpc>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project shows how AI can make medical care quicker, cheaper, and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Tsinghua leads the way, the whole world is watching how technology and doctors’ skills can work together to make healthcare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which departments of Tsinghua Changgung Hospital will the AI system be tested firstly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 disease, general medicine and eye care departments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 care, breathing disease and general medicine departments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 medicine, heart disease and skin disease departments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Breathing disease, cancer treatment and eye care departments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571" y="403334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hospital will develop in two periods. First, it will test its AI system in different parts of Beijing Tsinghua Changgung Hospital, like the general medicine, eye care, and breathing disease departments.”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系统首先将在北京清华长庚医院的全科医学科、眼科和呼吸疾病科等科室进行测试。故选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3281" y="850894"/>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344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the Zijing AI Doctor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type of medicine for eye problems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robot that controls human doctors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real hospital for training doctors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key AI technology developed by Tsinghua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571" y="347294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most important technology is the </a:t>
            </a:r>
            <a:r>
              <a:rPr lang="en-US" altLang="zh-CN"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Zijing</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 Doctor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紫荆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医生</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made by Tsinghua’s research group.”</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紫荆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医生是清华大学研究团队开发的关键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技术。故选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3281" y="850894"/>
            <a:ext cx="407484" cy="461665"/>
          </a:xfrm>
          <a:prstGeom prst="rect">
            <a:avLst/>
          </a:prstGeom>
        </p:spPr>
        <p:txBody>
          <a:bodyPr wrap="none">
            <a:spAutoFit/>
          </a:bodyPr>
          <a:lstStyle/>
          <a:p>
            <a:r>
              <a:rPr lang="en-US" altLang="zh-CN" sz="2400" smtClean="0"/>
              <a:t>D</a:t>
            </a:r>
            <a:endParaRPr lang="zh-CN" altLang="en-US" sz="2400"/>
          </a:p>
        </p:txBody>
      </p:sp>
    </p:spTree>
    <p:extLst>
      <p:ext uri="{BB962C8B-B14F-4D97-AF65-F5344CB8AC3E}">
        <p14:creationId xmlns:p14="http://schemas.microsoft.com/office/powerpoint/2010/main" val="275270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Wong Tien Yin say AI cannot replace human doctors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AI is too slow to work with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AI makes too many mistakes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patients dislike talking to AI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human doctors have special skills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571" y="3445073"/>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Tsinghua’s medical leader, Wong Tien Yin, says AI is just a helper for doctors, not a replacement. ‘Doctors have special skills like understanding patients’ feelings and thinking carefully, and these can’t be replaced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代替</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says.”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黄天荫说</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不能取代人类医生是因为人类医生有特殊技能</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比如理解患者感受和仔细思考。故选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3281" y="850894"/>
            <a:ext cx="407484" cy="461665"/>
          </a:xfrm>
          <a:prstGeom prst="rect">
            <a:avLst/>
          </a:prstGeom>
        </p:spPr>
        <p:txBody>
          <a:bodyPr wrap="none">
            <a:spAutoFit/>
          </a:bodyPr>
          <a:lstStyle/>
          <a:p>
            <a:r>
              <a:rPr lang="en-US" altLang="zh-CN" sz="2400" smtClean="0"/>
              <a:t>D</a:t>
            </a:r>
            <a:endParaRPr lang="zh-CN" altLang="en-US"/>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infer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AI technology will solve all the problems in healthcare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Zijing AI Doctor will only work in China’s hospitals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hospitals may follow Tsinghua’s example to use AI in medical care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Tsinghua AI Agent Hospital will change to fit other countries’ medical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571" y="350100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Tsinghua leads the way, the whole world is watching how technology and doctors’ skills can work together to make healthcare better.”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随着清华大学引领潮流</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全世界都在关注科技和医生技能如何合作以提升医疗保健水平</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由此可推知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更多医院可能会效仿清华大学在医疗保健中使用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03281" y="850894"/>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848443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TotalTime>
  <Words>797</Words>
  <Application>Microsoft Office PowerPoint</Application>
  <PresentationFormat>自定义</PresentationFormat>
  <Paragraphs>41</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445</cp:revision>
  <dcterms:created xsi:type="dcterms:W3CDTF">2020-11-06T05:24:00Z</dcterms:created>
  <dcterms:modified xsi:type="dcterms:W3CDTF">2025-09-17T12:45:12Z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